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420" r:id="rId3"/>
    <p:sldId id="421" r:id="rId4"/>
    <p:sldId id="436" r:id="rId5"/>
    <p:sldId id="437" r:id="rId6"/>
    <p:sldId id="432" r:id="rId7"/>
    <p:sldId id="434" r:id="rId8"/>
    <p:sldId id="438" r:id="rId9"/>
    <p:sldId id="423" r:id="rId10"/>
    <p:sldId id="439" r:id="rId11"/>
    <p:sldId id="440" r:id="rId12"/>
    <p:sldId id="424" r:id="rId13"/>
    <p:sldId id="441" r:id="rId14"/>
    <p:sldId id="442" r:id="rId15"/>
    <p:sldId id="435" r:id="rId16"/>
    <p:sldId id="443" r:id="rId17"/>
    <p:sldId id="427" r:id="rId18"/>
    <p:sldId id="444" r:id="rId19"/>
    <p:sldId id="445" r:id="rId20"/>
    <p:sldId id="446" r:id="rId21"/>
    <p:sldId id="428" r:id="rId22"/>
    <p:sldId id="429" r:id="rId23"/>
    <p:sldId id="430" r:id="rId24"/>
    <p:sldId id="431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0A6170-6A2C-43D2-B7C4-07846CC24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70EF586-C1FA-4C98-B8A6-19DF611E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273B96-7CBE-431F-A9D7-FA103CCD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A2EDA2-AB8F-48B2-8532-177E41CC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9C74F5-5AC7-47BA-AFEC-7A2C21FB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6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FA4162-7ADC-4151-AD56-B41EC9D5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B6F1DBF-BF4D-4236-9569-F9CB3B248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57758F-5029-4323-9D44-B1742CDD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4D6294-1FB4-45F1-8E23-4E43398F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C4B10B-C798-4746-B19E-A215AADA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8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E16AC58-DA30-4981-8708-045C811F4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823E3ED-CD0E-4A8F-B760-4DC3DD0EE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D18E82-02C7-47FB-8CB6-1079AE3C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0E56E1-64DD-4B93-8F6D-8D2EB584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BDA971-7258-40A6-A103-97DCF6BB9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78C7DD-430D-48E8-AA45-50CBF17A6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793BF6-1700-4C01-84E2-E2F9BC70B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6CE78BB-AFCD-497F-8577-0D15CF68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887934-9E8B-4EBA-BC16-980E189C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B92B1B-7AE4-43F2-80D8-6E024E0C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8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625D54-CD6A-468F-A382-B6CB33FD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AADBC0-FFED-4DED-88B8-6B4D9F4C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823DF4-1B01-4146-AB85-BFB34F2C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320E03-41BC-4B88-B71E-7F2B5E12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CC9C95-C432-4CD7-913D-46B149A6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2F139-D505-4B8C-AD8F-E75F1F2B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54A4E4-F2B0-4566-A53D-8A836618C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3797B0-D739-4973-B3A4-293561C44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48AFF53-F7EF-4862-B03B-DE6BB09D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91ABC56-8E65-4E61-8C56-5E0070D9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8AB1E3F-5F85-4607-9DDF-0F69D26E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0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DBDF2F-D402-439A-9058-2A1AD2D5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7288BF-E0A2-4F4F-8B88-8CF4E3789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D1EBEC2-C68F-46D9-AC33-170B27F6F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2533C8B-6223-4EC3-8770-50B7D31F8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0E39BB-54D7-4FD9-90C5-98DDDDB23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E8D63B3-8633-46E0-9FC6-22D322BC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51A63D0-1836-4834-B199-DAB99071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78A16F0-69B7-46AA-B1DB-BB35EAAE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4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DA719-3028-4B3E-812C-4D6597CE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985F0F3-CCEF-4CAA-96E6-428618A5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BEAE6B5-BF0B-438C-A2D9-D2BF1E24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417AA3D-6C92-471E-B21D-3EB72BF9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8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8088FA7-C9AC-440D-A19B-2E279C2E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6C76C46-EE62-4BFB-9F01-58E02A86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931ECF-07D1-4266-AE04-EBA4A408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CA3D30-921F-4C0F-BA6A-73A37D88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3F1303-BFA8-453F-9ED2-EDBECCD39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BE87DA-F4F8-4970-BDC5-79B45220B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9FFC9E-97D2-46ED-9531-B39AEF14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3480BC-DF4F-457F-B9F8-8440B381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690413F-49D7-41B7-A823-E5255715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1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14B0D9-5075-4D9D-A00B-46AB9C14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72916AB-D043-4755-B358-E98241F20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20AFC45-05EA-475B-B6CC-F15AC8809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25A4E0-FA1C-406C-9DD6-F0D85D26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670F62-5B63-4A94-B455-FBF45F0C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D7A014B-151B-4BE8-BC73-179147C0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7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01585F-87E9-4696-BEFB-9D162259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5A1E1B-7BFD-4453-A7A2-432089C0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453C62-A470-42DF-94A7-FAE589641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B0B4-5427-423A-9AEA-35571A0924B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33646B-67DB-4B87-869B-91149C3B3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5878C1-E6C9-47D0-A9DA-8FF16CAFA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7805-1F6C-411A-910B-B6870EC5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4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5809" y="1672773"/>
            <a:ext cx="10077157" cy="2610543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(проект)</a:t>
            </a:r>
            <a:b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194462" y="5039074"/>
            <a:ext cx="8549303" cy="1195471"/>
          </a:xfrm>
        </p:spPr>
        <p:txBody>
          <a:bodyPr>
            <a:noAutofit/>
          </a:bodyPr>
          <a:lstStyle/>
          <a:p>
            <a:pPr algn="r"/>
            <a:r>
              <a:rPr lang="ru-RU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18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Угодичская</a:t>
            </a:r>
            <a:r>
              <a:rPr lang="ru-RU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</a:t>
            </a:r>
          </a:p>
          <a:p>
            <a:pPr algn="r"/>
            <a:r>
              <a:rPr lang="ru-RU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школы Карякина Елена Геннадьевна</a:t>
            </a:r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10D4849-3F4A-4237-AA43-038B0C25935C}"/>
              </a:ext>
            </a:extLst>
          </p:cNvPr>
          <p:cNvSpPr/>
          <p:nvPr/>
        </p:nvSpPr>
        <p:spPr>
          <a:xfrm>
            <a:off x="3335700" y="6393735"/>
            <a:ext cx="4817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improvement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или трудности перевода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 Программы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Объект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593070"/>
              </p:ext>
            </p:extLst>
          </p:nvPr>
        </p:nvGraphicFramePr>
        <p:xfrm>
          <a:off x="838200" y="1518688"/>
          <a:ext cx="10345043" cy="49083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19360"/>
                <a:gridCol w="3254123"/>
                <a:gridCol w="888130"/>
                <a:gridCol w="974120"/>
                <a:gridCol w="1363638"/>
                <a:gridCol w="1363638"/>
                <a:gridCol w="1182034"/>
              </a:tblGrid>
              <a:tr h="490118">
                <a:tc rowSpan="2"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7155" marR="869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Количественные/качественные целевые показатели, характеризующие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155" marR="8699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целей и решение задач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1760" marR="99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760" marR="990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42875" marR="130810" indent="-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9055" marR="4699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33045" marR="22225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по годам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3045" marR="217805" algn="ct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93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996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1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расчете 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одного учителя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996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90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учреждения, не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26416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получившие аттестат об основном общем и среднем общем образовании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908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85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29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учителей в возрасте до 30 лет в общей численности учителей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908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79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422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учителей в возрасте от 30 лет в общей численности учителей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908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34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результатов ОГЭ по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русскому языку и математике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93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ОГЭ по русскому языку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marR="996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62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ОГЭ по математике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marR="9969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17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95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в учреждении на количество компьютеров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marR="996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7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90166"/>
              </p:ext>
            </p:extLst>
          </p:nvPr>
        </p:nvGraphicFramePr>
        <p:xfrm>
          <a:off x="665017" y="997528"/>
          <a:ext cx="11103431" cy="49876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410"/>
                <a:gridCol w="3868426"/>
                <a:gridCol w="1055230"/>
                <a:gridCol w="1157540"/>
                <a:gridCol w="1567535"/>
                <a:gridCol w="1620558"/>
                <a:gridCol w="1404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93"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 marR="4235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 общеобразовательной организации,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marR="59055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которым при прохождении аттестации присвоена первая или высшая категория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7136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доли выпускников,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аттестаты особого образца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880"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доли выпускников успешно окончивших основную школу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445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 marR="748665">
                        <a:lnSpc>
                          <a:spcPts val="161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 ОГЭ успешно сдавших предметы по выбору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7879"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5575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курсы повышения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152"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 marR="615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участников/победителей, призёров муниципального этапа Всероссийской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олимпиады школьников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971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1376363" y="2214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84016" tIns="539580" rIns="710976" bIns="7109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7"/>
          <p:cNvSpPr>
            <a:spLocks noChangeArrowheads="1"/>
          </p:cNvSpPr>
          <p:nvPr/>
        </p:nvSpPr>
        <p:spPr bwMode="auto">
          <a:xfrm>
            <a:off x="1376363" y="2214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9270" y="1601849"/>
            <a:ext cx="11710433" cy="376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8170" marR="1249045" indent="227965">
              <a:lnSpc>
                <a:spcPts val="3250"/>
              </a:lnSpc>
              <a:spcBef>
                <a:spcPts val="5"/>
              </a:spcBef>
              <a:spcAft>
                <a:spcPts val="0"/>
              </a:spcAft>
              <a:tabLst>
                <a:tab pos="105473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Дорожная карта реализации Программы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170" marR="1249045" indent="227965">
              <a:lnSpc>
                <a:spcPts val="3250"/>
              </a:lnSpc>
              <a:spcBef>
                <a:spcPts val="5"/>
              </a:spcBef>
              <a:spcAft>
                <a:spcPts val="0"/>
              </a:spcAft>
              <a:tabLst>
                <a:tab pos="10547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этап – подготовительный - 2019 -2020 учебный</a:t>
            </a:r>
            <a:r>
              <a:rPr lang="ru-RU" sz="2000" b="1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170">
              <a:lnSpc>
                <a:spcPts val="1575"/>
              </a:lnSpc>
              <a:spcAft>
                <a:spcPts val="0"/>
              </a:spcAft>
            </a:pPr>
            <a:r>
              <a:rPr lang="ru-RU" sz="2000" u="sng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деятельности: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170" marR="1454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комплекса инструментария для оценки состояния системы образования по блокам «процесс», «результат». Совокупность показателей обеспечивает возможность описания состояния системы образования, дает общую оценку результативности ее деятельности.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Bef>
                <a:spcPts val="1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тестовых контрольно-измерительных материалов;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коллективом и принятие к</a:t>
            </a:r>
            <a:r>
              <a:rPr lang="ru-RU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исполнению;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 сбора первичной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оценочных</a:t>
            </a:r>
            <a:r>
              <a:rPr lang="ru-RU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71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первичной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342900" marR="140970" lvl="0" indent="-342900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1054735" algn="l"/>
                <a:tab pos="1055370" algn="l"/>
                <a:tab pos="1958975" algn="l"/>
                <a:tab pos="2029460" algn="l"/>
                <a:tab pos="2707005" algn="l"/>
                <a:tab pos="3077845" algn="l"/>
                <a:tab pos="3649345" algn="l"/>
                <a:tab pos="4125595" algn="l"/>
                <a:tab pos="4482465" algn="l"/>
                <a:tab pos="4695825" algn="l"/>
                <a:tab pos="4802505" algn="l"/>
                <a:tab pos="5021580" algn="l"/>
                <a:tab pos="5605145" algn="l"/>
                <a:tab pos="571309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данных.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5267" y="5009232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814" y="1051107"/>
            <a:ext cx="9593146" cy="44959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286" y="5139861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0" y="398940"/>
            <a:ext cx="8134600" cy="5894982"/>
          </a:xfrm>
          <a:prstGeom prst="rect">
            <a:avLst/>
          </a:prstGeom>
        </p:spPr>
      </p:pic>
      <p:pic>
        <p:nvPicPr>
          <p:cNvPr id="10" name="Picture 2" descr="http://geum.ru/next/images/347197-nomer-m123abb42.jpg">
            <a:extLst>
              <a:ext uri="{FF2B5EF4-FFF2-40B4-BE49-F238E27FC236}">
                <a16:creationId xmlns:a16="http://schemas.microsoft.com/office/drawing/2014/main" xmlns="" id="{230F3D67-708F-485E-AC30-BD2DEA46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82" y="5208522"/>
            <a:ext cx="1209929" cy="130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70564"/>
              </p:ext>
            </p:extLst>
          </p:nvPr>
        </p:nvGraphicFramePr>
        <p:xfrm>
          <a:off x="1661957" y="1007821"/>
          <a:ext cx="9037709" cy="57464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32941"/>
                <a:gridCol w="3704768"/>
              </a:tblGrid>
              <a:tr h="214245">
                <a:tc>
                  <a:txBody>
                    <a:bodyPr/>
                    <a:lstStyle/>
                    <a:p>
                      <a:pPr marL="1333500" marR="132715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28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2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2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71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en-US" sz="1400" spc="3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ОГЭ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40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средних результатов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2-4 б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97">
                <a:tc>
                  <a:txBody>
                    <a:bodyPr/>
                    <a:lstStyle/>
                    <a:p>
                      <a:pPr marL="67945" marR="12153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выпускников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продолживших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en-US" sz="1400" spc="3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556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средних результатов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1 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28">
                <a:tc gridSpan="2">
                  <a:txBody>
                    <a:bodyPr/>
                    <a:lstStyle/>
                    <a:p>
                      <a:pPr marL="4445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965835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002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en-US" sz="1400" spc="3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педагогов с высшим педагогическим образованием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823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028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за три года количества педагогов с первой и</a:t>
                      </a:r>
                      <a:r>
                        <a:rPr lang="ru-RU" sz="1400" spc="3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категорией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4-10%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71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предмета педагогами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5130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71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преподавания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современными методами и технологиями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28">
                <a:tc gridSpan="2">
                  <a:txBody>
                    <a:bodyPr/>
                    <a:lstStyle/>
                    <a:p>
                      <a:pPr marL="381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773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 олимпиад различного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2-4%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5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97390"/>
              </p:ext>
            </p:extLst>
          </p:nvPr>
        </p:nvGraphicFramePr>
        <p:xfrm>
          <a:off x="411151" y="561490"/>
          <a:ext cx="10157888" cy="60764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24950"/>
                <a:gridCol w="46284"/>
                <a:gridCol w="4786654"/>
              </a:tblGrid>
              <a:tr h="0">
                <a:tc gridSpan="3">
                  <a:txBody>
                    <a:bodyPr/>
                    <a:lstStyle/>
                    <a:p>
                      <a:pPr marL="1099820" marR="109474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431">
                <a:tc>
                  <a:txBody>
                    <a:bodyPr/>
                    <a:lstStyle/>
                    <a:p>
                      <a:pPr marL="67945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учащихся с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девиантным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поведением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доли учащихся, состоящих на различных видах учёта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293">
                <a:tc>
                  <a:txBody>
                    <a:bodyPr/>
                    <a:lstStyle/>
                    <a:p>
                      <a:pPr marL="67945" marR="10001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Отдалённость школы от других образовательных центров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Привлечение педагогов дополнительного образования из других образовательных центров в ОО,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 учащихся доступа к образовательным ресурсам (в том числе через интернет)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076">
                <a:tc gridSpan="3">
                  <a:txBody>
                    <a:bodyPr/>
                    <a:lstStyle/>
                    <a:p>
                      <a:pPr marL="1099820" marR="1097915" 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условий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147">
                <a:tc gridSpan="2">
                  <a:txBody>
                    <a:bodyPr/>
                    <a:lstStyle/>
                    <a:p>
                      <a:pPr marL="67945" marR="643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 технической базы, комфортные условия в школе.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динамика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40335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оснащения учебно-лабораторным и мультимедийным оборудованием.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862">
                <a:tc gridSpan="2">
                  <a:txBody>
                    <a:bodyPr/>
                    <a:lstStyle/>
                    <a:p>
                      <a:pPr marL="67945" marR="3575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СанПиНа, пожарной безопасности.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328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школьный климат, обеспечение горячим питанием.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5683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комфортных и безопасных условий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478">
                <a:tc gridSpan="2">
                  <a:txBody>
                    <a:bodyPr/>
                    <a:lstStyle/>
                    <a:p>
                      <a:pPr marL="67945" marR="6756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образовательного процесса.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4965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современных образовательных форм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2451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образовательного процесса, технологий, активных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приемов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44620" y="10386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301553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321523" y="1178459"/>
            <a:ext cx="11441904" cy="372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342900" marR="144145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«Об образовании в Российской Федерации» от 29.12.2012 № 273-ФЗ,  </a:t>
            </a:r>
          </a:p>
          <a:p>
            <a:pPr marL="342900" marR="144145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программа 	Российской 	Федерации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образования на 2013-2020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(Распоряжение Правительства РФ от 15.05.2013№792-р)   </a:t>
            </a:r>
          </a:p>
          <a:p>
            <a:pPr marL="342900" marR="144145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Департамента  образования ЯО от 21.01.2020 №22/01 – 04 « Об утверждении планов – графиков реализации мероприятий ВЦП в 2020 году» во исполнение Мероприятия 4.2.7. ВЦП « Повышения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 в субъектах РФ в рамках государственной программы РФ « Развития образования».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4518" y="5105480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30" y="-95003"/>
            <a:ext cx="12192000" cy="1100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</a:t>
            </a:r>
            <a:r>
              <a:rPr lang="ru-RU" sz="240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общий контроль реализации программы перехода школы в эффективный режим работы;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обеспечение взаимодействия участников образовательного процесса;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укрепление материально-технической базы учебных кабинетов и приведение средств обучения в соответствии с современными требованиями;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организация мониторинга хода и результатов реализации Программы в целях проведения возможных корректировок ведущихся и планируемых действий;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Заместители директора по учебно-воспитательной работе и воспитательной работе: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системный анализ проблем и планирование деятельности, направленной на их разрешение;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организация повышения квалификации педагогических кадров;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развитие творческих инициатив, мобильности педагогических работников ОУ, обобщение и     распространение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передового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опыта     педагогов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текущий контроль реализации перехода школы в эффективный режим работы.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потенциала), разработку конкретных рекомендаций педагогическим работника, родителям по оказанию помощи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вопросах воспитания, обучения и развития.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участие в подготовке и проведении родительских собраний;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	проведение опросов, диагностики с целью определения эффективности работы.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проведение предметной диагностики с целью оценки уровня усвоения учащимися учебной программы;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проведение индивидуальных и групповых занятий в рамках базисного учебного плана;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освоение новых образовательных технологий, активных методов обучения и др.;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активное использование в образовательном процессе метода проектов, проблемных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lvl="0" algn="just">
              <a:lnSpc>
                <a:spcPct val="120000"/>
              </a:lnSpc>
            </a:pPr>
            <a:endParaRPr lang="ru-RU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240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Программы</a:t>
            </a:r>
          </a:p>
          <a:p>
            <a:pPr lvl="0" algn="just">
              <a:lnSpc>
                <a:spcPct val="120000"/>
              </a:lnSpc>
            </a:pP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-Методологическое и инструментальное обеспечение Программы</a:t>
            </a:r>
          </a:p>
          <a:p>
            <a:pPr lvl="0" algn="just">
              <a:lnSpc>
                <a:spcPct val="120000"/>
              </a:lnSpc>
            </a:pP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-Организационные механизмы (управление Программой)</a:t>
            </a:r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636" y="1092531"/>
            <a:ext cx="116615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В ходе перевода школы в эффективный режим работы  необходим определенный объем финансовых ресурсов, большая часть которых будет направлена на приобретение учебного оборудования и расходных материалов, материальное стимулирование работников -участников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программы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652" y="2420412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школы Карякина Елена Геннадьевна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Корнева Галина Вячеславовна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ВР Юрченко Елена Валерьевна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661182" y="1589649"/>
            <a:ext cx="967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– разработчики Программы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400" y="4961731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управления Программой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382910"/>
            <a:ext cx="1051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Ответственным исполнителем Программы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является муниципальное общеобразовательное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учредение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Угодичская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основная общеобразовательная школа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122" y="2824172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07821"/>
            <a:ext cx="11307948" cy="547610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8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Социальная значимость программы будет способствовать 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инновационному развитию образовательной среды учреждения, обеспечивающей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удовлетворение</a:t>
            </a:r>
            <a:r>
              <a:rPr lang="ru-RU" sz="8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 личности, общества и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Программы будет способствовать</a:t>
            </a:r>
            <a:endParaRPr lang="ru-RU" sz="9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Формированию </a:t>
            </a:r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руководителей новых управленческих компетенций; </a:t>
            </a:r>
            <a:endParaRPr lang="ru-RU" sz="8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Росту профессиональной  компетентности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учителей,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новыми формами и методами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преподавания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8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Активизации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на уроке,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раскрытию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возможностей и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индивидуальных способностей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обучающихся;</a:t>
            </a:r>
            <a:endParaRPr lang="ru-RU" sz="8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Усилению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ответственности родителей и их роли в достижении результативности обучения,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жизни школы и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управлению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школой через Управляющий совет.</a:t>
            </a:r>
            <a:endParaRPr lang="ru-RU" sz="8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720988" y="1136998"/>
            <a:ext cx="1122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эффективности и результативности 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740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поддержки ШНОР и ШНСУ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301553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337443" y="1759710"/>
            <a:ext cx="11303014" cy="5383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Целями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мониторинга образовательных результатов являются: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единой системы диагностики и контроля состояния образования, обеспечивающей определение факторов и своевременное выявление изменений, влияющих на результаты образования в школе;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объективной информации о функционировании и развитии системы образования в школе, тенденциях его изменения и причинах, влияющих на его уровень;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всем участникам образовательной деятельности и общественности достоверной информации об образовательной результативности;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обоснованных и своевременных управленческих решений по совершенствованию образования и повышение уровня информированности потребителей образовательных услуг при принятии таких решений;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прогнозирование развития образовательной системы школы.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мониторинга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результатов: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обучения (включая сравнение данных внутренней и внешней диагностики, в том числе ОГЭ, ГВЭ, ВПР);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результаты обучения (включая сравнение данных внутренней и внешней диагностики);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(включая показатели социализации обучающихся)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обучающихся (динамика);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достижения, обучающихся на конкурсах, соревнованиях, олимпиадах;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удовлетворённость родителей качеством образовательных результатов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организации образовательной деятельности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условий, обеспечивающих образовательную деятельность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Самооценка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558778" y="1298045"/>
            <a:ext cx="1122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качества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7592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и способы их устранения</a:t>
            </a:r>
            <a:b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3255310" cy="301553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57161"/>
              </p:ext>
            </p:extLst>
          </p:nvPr>
        </p:nvGraphicFramePr>
        <p:xfrm>
          <a:off x="906814" y="1128156"/>
          <a:ext cx="9614724" cy="5585923"/>
        </p:xfrm>
        <a:graphic>
          <a:graphicData uri="http://schemas.openxmlformats.org/drawingml/2006/table">
            <a:tbl>
              <a:tblPr firstRow="1" firstCol="1" bandRow="1"/>
              <a:tblGrid>
                <a:gridCol w="4783508"/>
                <a:gridCol w="4831216"/>
              </a:tblGrid>
              <a:tr h="455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их минимизации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квалификация группы педагогов школ,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ответственности у группы педагогических кадров, инертность, низкий уровень аналитической культуры, низкая мотивация на повышение профессионального уровня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повышения квалификации, вовлечение в методическую работу, стимулирование педагогов,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убеждение в необходимости перемен, и их популяризация программы самообразования.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Неукомплектованность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 управленческими кадрами, учителями-предметниками, узкими специалистами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молодых специалистов, учителей-предметников, студентов ЯГПУ им. К.Д. Ушинского, переподготовка учителей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оперативность при корректировке плана реализации Программы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Оперативный мониторинг выполнения мероприятий Программы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активность родителей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Психолого-педагогическое и информационное обеспечение родителей, вовлечение родителей в учебно- воспитательный процесс,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родителей в управлении школой, привлечение родителей к проведению школьных мероприятий, награждение участников, изучение семей 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степень конкуренции среди школ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Пропаганда достижений школы в СМИ, на родительских собраниях, на школьном сайте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17157" marT="270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3255310" cy="301553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142099-5E1F-4E89-AE36-D3B7AE263FFB}"/>
              </a:ext>
            </a:extLst>
          </p:cNvPr>
          <p:cNvSpPr txBox="1"/>
          <p:nvPr/>
        </p:nvSpPr>
        <p:spPr>
          <a:xfrm>
            <a:off x="1122568" y="1565785"/>
            <a:ext cx="9181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заключительные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етальной проработки всех разделов Программы и внесение необходимых корректировок: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Усовершенствование модели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сопровождения профессионального роста педагогов, способствующей работе с различными категориями обучающихся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системы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повышению родительской компетентности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инструментов самооценки, мониторинга, диагностики образовательного процесса и результатов обучения.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598" y="5068440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0" y="26177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481373" y="1764302"/>
            <a:ext cx="11282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в школе относительно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результатов ГИА по русскому языку и математике за последние 3 года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 в предметах по выбору ниже среднего по району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участия детей в муниципальном и региональном этапах ВОШ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9401FA-D8A4-4087-8501-7BEC47B9A6CB}"/>
              </a:ext>
            </a:extLst>
          </p:cNvPr>
          <p:cNvSpPr/>
          <p:nvPr/>
        </p:nvSpPr>
        <p:spPr>
          <a:xfrm>
            <a:off x="3321937" y="2941548"/>
            <a:ext cx="786187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dirty="0"/>
          </a:p>
        </p:txBody>
      </p:sp>
      <p:pic>
        <p:nvPicPr>
          <p:cNvPr id="9" name="Picture 2" descr="http://geum.ru/next/images/347197-nomer-m123abb42.jpg">
            <a:extLst>
              <a:ext uri="{FF2B5EF4-FFF2-40B4-BE49-F238E27FC236}">
                <a16:creationId xmlns:a16="http://schemas.microsoft.com/office/drawing/2014/main" xmlns="" id="{095EC04A-86A7-4727-BEB1-A13F404E9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6" y="4271167"/>
            <a:ext cx="1851909" cy="19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3147" y="185840"/>
            <a:ext cx="599703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44546A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44546A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44546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Выделенные </a:t>
            </a:r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противоречия и проблемы</a:t>
            </a:r>
            <a:b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9808" y="2195164"/>
            <a:ext cx="112498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Каждый учитель – профессионал, но работает сам на себя, нет тесного взаимодействия между членами педагогического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коллектива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Снижение спроса на образовательные услуги из-за изменения потребностей и вкусов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потребителей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Невостребованность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органов самоуправления. Ограниченный интерес к делам школы родителей 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общественности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Оснащённость кабинетов не в полной мере соответствует требованиям ФГОС, большой процент устаревшей компьютерной техники, не хватает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оргтехники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971"/>
            <a:ext cx="12205250" cy="10120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528" y="5064940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0887"/>
            <a:ext cx="12205250" cy="10120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71" y="1125754"/>
            <a:ext cx="7663336" cy="6401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6265" y="2020507"/>
            <a:ext cx="11329060" cy="2355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79375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Независимо от социально- экономического положения родителей, от социального и культурного статуса своих семей, дети имеют право на равные возможности в получении качественного образования.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100330" indent="-45720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эффективная школа сможет обеспечить образовательную успешность, повысить жизненные шансы каждого обучающегося независимо от индивидуальных стартовых возможностей и социального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5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398" y="4872680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661181" y="1589649"/>
            <a:ext cx="11220569" cy="439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7470" indent="22796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</a:p>
          <a:p>
            <a:pPr marL="342900" marR="7747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овышение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и уровня образовательных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Срочные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оддержка профессионального развития учителей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предметных и метапредметных результатов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поддержка учеников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партнерства с родителями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Желательные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Обмен опытом методической работы между учителями – предметниками. Сетевое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geum.ru/next/images/347197-nomer-m123abb42.jpg">
            <a:extLst>
              <a:ext uri="{FF2B5EF4-FFF2-40B4-BE49-F238E27FC236}">
                <a16:creationId xmlns:a16="http://schemas.microsoft.com/office/drawing/2014/main" xmlns="" id="{230F3D67-708F-485E-AC30-BD2DEA46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16" y="3176029"/>
            <a:ext cx="1851909" cy="19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3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9" y="0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93" y="1007821"/>
            <a:ext cx="11195964" cy="571229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 богатой, свободной, физически здоровой, творчески мыслящей личности, ориентированной на выбор профессии, способной в последующем на участие в духовном и экономическом развитии общества, через выявление и развитие способностей каждого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схема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641268" y="1092530"/>
            <a:ext cx="1125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школы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2216D23-4B05-448B-92EC-27B15DA2D781}"/>
              </a:ext>
            </a:extLst>
          </p:cNvPr>
          <p:cNvSpPr/>
          <p:nvPr/>
        </p:nvSpPr>
        <p:spPr>
          <a:xfrm>
            <a:off x="2768808" y="4414271"/>
            <a:ext cx="699417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2100" dirty="0">
              <a:solidFill>
                <a:srgbClr val="253957"/>
              </a:solidFill>
              <a:latin typeface="Arial Narrow" charset="0"/>
            </a:endParaRPr>
          </a:p>
        </p:txBody>
      </p:sp>
      <p:pic>
        <p:nvPicPr>
          <p:cNvPr id="9" name="Picture 2" descr="http://geum.ru/next/images/347197-nomer-m123abb42.jpg">
            <a:extLst>
              <a:ext uri="{FF2B5EF4-FFF2-40B4-BE49-F238E27FC236}">
                <a16:creationId xmlns:a16="http://schemas.microsoft.com/office/drawing/2014/main" xmlns="" id="{230F3D67-708F-485E-AC30-BD2DEA46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317" y="4414271"/>
            <a:ext cx="1851909" cy="19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низ 9"/>
          <p:cNvSpPr/>
          <p:nvPr/>
        </p:nvSpPr>
        <p:spPr>
          <a:xfrm>
            <a:off x="3601268" y="4280502"/>
            <a:ext cx="228600" cy="4381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620135" y="5270219"/>
            <a:ext cx="228600" cy="4381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513894" y="3253126"/>
            <a:ext cx="228600" cy="4381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599066" y="3229511"/>
            <a:ext cx="228600" cy="4381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176248" y="3229511"/>
            <a:ext cx="228600" cy="4381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54012" y="2467933"/>
            <a:ext cx="6315815" cy="72658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ДИРЕКТОР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18103" y="3691011"/>
            <a:ext cx="2337646" cy="6145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ПЕДКАДРЫ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52432" y="4718652"/>
            <a:ext cx="2440202" cy="6145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МЕТОДОБЪЕДИНЕНИЕ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52432" y="3667513"/>
            <a:ext cx="2337646" cy="6145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ЗАМЕСТИТЕЛИ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52432" y="5749909"/>
            <a:ext cx="2337646" cy="6145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ТВОРЧЕСКИЕ ГРУППЫ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3774" y="3676308"/>
            <a:ext cx="2337646" cy="61454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УЧЕНИЧЕСКИЙ КОЛЛЕКТИВ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85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919" y="0"/>
            <a:ext cx="12191999" cy="9370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34439" y="1089520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модель управленческой схемы позволит планомерно, организованно, научно обосновано, систематически воздействовать на инновационные, экспериментальные процессы, привлекая к управлению наибольшее количество учителей. Нововведение и положительный опыт работы учителей внедряются через мини-команды, которые формируются для решения определенных задач в определенное время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769" y="4142334"/>
            <a:ext cx="1213209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" y="35364"/>
            <a:ext cx="12191999" cy="93709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перехода школы в эффективный режим работы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938" y="972457"/>
            <a:ext cx="11195964" cy="57122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AC3ECC-EC40-4FC4-8A58-D794F9DE42D0}"/>
              </a:ext>
            </a:extLst>
          </p:cNvPr>
          <p:cNvSpPr/>
          <p:nvPr/>
        </p:nvSpPr>
        <p:spPr>
          <a:xfrm>
            <a:off x="460413" y="2189505"/>
            <a:ext cx="1130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2EB671-9FB4-4C76-917E-D2758A7E5729}"/>
              </a:ext>
            </a:extLst>
          </p:cNvPr>
          <p:cNvSpPr txBox="1"/>
          <p:nvPr/>
        </p:nvSpPr>
        <p:spPr>
          <a:xfrm>
            <a:off x="542858" y="1255230"/>
            <a:ext cx="11220569" cy="40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 marR="635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цель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-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повышения эффективности деятельности школы в обеспечении оптимальных результатов обучения, воспитания и развития каждого обучающегося вне зависимости от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контекста.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Тактические цели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новую модель управления школой, направленную на повышение уровня сотрудничества между всеми участниками образовательного процесса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оздать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условия для развития профессионального роста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учителей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инструменты самооценки, мониторинга, диагностики образовательного процесса и результатов обучения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благоприятные социально-психологические условия, способствующие максимальному развитию личностного и творческого потенциала всех участников образовательного процесса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geum.ru/next/images/347197-nomer-m123abb42.jpg">
            <a:extLst>
              <a:ext uri="{FF2B5EF4-FFF2-40B4-BE49-F238E27FC236}">
                <a16:creationId xmlns:a16="http://schemas.microsoft.com/office/drawing/2014/main" xmlns="" id="{230F3D67-708F-485E-AC30-BD2DEA46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82" y="5208522"/>
            <a:ext cx="1209929" cy="130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8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1532</Words>
  <Application>Microsoft Office PowerPoint</Application>
  <PresentationFormat>Широкоэкранный</PresentationFormat>
  <Paragraphs>442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Тема Office</vt:lpstr>
      <vt:lpstr> Программа перехода школы в эффективный режим работы (проект) </vt:lpstr>
      <vt:lpstr>Программа перехода школы в эффективный режим работы </vt:lpstr>
      <vt:lpstr>Программа перехода школы в эффективный режим работы </vt:lpstr>
      <vt:lpstr>Презентация PowerPoint</vt:lpstr>
      <vt:lpstr>Презентация PowerPoint</vt:lpstr>
      <vt:lpstr>Программа перехода школы в эффективный режим работы </vt:lpstr>
      <vt:lpstr>Программа перехода школы в эффективный режим работы </vt:lpstr>
      <vt:lpstr>    Данная модель управленческой схемы позволит планомерно, организованно, научно обосновано, систематически воздействовать на инновационные, экспериментальные процессы, привлекая к управлению наибольшее количество учителей. Нововведение и положительный опыт работы учителей внедряются через мини-команды, которые формируются для решения определенных задач в определенное время</vt:lpstr>
      <vt:lpstr>Программа перехода школы в эффективный режим работы </vt:lpstr>
      <vt:lpstr>Целевые показатели Программы</vt:lpstr>
      <vt:lpstr>Презентация PowerPoint</vt:lpstr>
      <vt:lpstr>Программа перехода школы в эффективный режим работы </vt:lpstr>
      <vt:lpstr>Презентация PowerPoint</vt:lpstr>
      <vt:lpstr>Презентация PowerPoint</vt:lpstr>
      <vt:lpstr>Программа перехода школы в эффективный режим работы </vt:lpstr>
      <vt:lpstr>Презентация PowerPoint</vt:lpstr>
      <vt:lpstr>Программа перехода школы в эффективный режим работы </vt:lpstr>
      <vt:lpstr>Презентация PowerPoint</vt:lpstr>
      <vt:lpstr>Финансовое обеспечение Программы</vt:lpstr>
      <vt:lpstr>Механизм управления Программой</vt:lpstr>
      <vt:lpstr>Программа перехода школы в эффективный режим работы </vt:lpstr>
      <vt:lpstr>Муниципальная Программа поддержки ШНОР и ШНСУ </vt:lpstr>
      <vt:lpstr>Программа перехода школы в эффективный режим работы Риски и способы их устранения </vt:lpstr>
      <vt:lpstr>Программа перехода школы в эффективный режим работы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Муниципальная Программа поддержки ШНОР и ШНСУ (проект)</dc:title>
  <dc:creator>Сергей Полищук</dc:creator>
  <cp:lastModifiedBy>ZamDir</cp:lastModifiedBy>
  <cp:revision>38</cp:revision>
  <dcterms:created xsi:type="dcterms:W3CDTF">2020-05-13T11:40:51Z</dcterms:created>
  <dcterms:modified xsi:type="dcterms:W3CDTF">2020-06-10T14:40:59Z</dcterms:modified>
</cp:coreProperties>
</file>